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2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7" r:id="rId14"/>
    <p:sldId id="284" r:id="rId15"/>
    <p:sldId id="286" r:id="rId16"/>
    <p:sldId id="288" r:id="rId17"/>
    <p:sldId id="289" r:id="rId18"/>
    <p:sldId id="290" r:id="rId19"/>
    <p:sldId id="291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D143-6274-49C1-A0C3-F8EDC4F41F62}" type="datetimeFigureOut">
              <a:rPr lang="uk-UA" smtClean="0"/>
              <a:t>21.03.2020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8E7652-B915-4252-8679-B19F372D810B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D143-6274-49C1-A0C3-F8EDC4F41F62}" type="datetimeFigureOut">
              <a:rPr lang="uk-UA" smtClean="0"/>
              <a:t>21.03.2020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7652-B915-4252-8679-B19F372D81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D143-6274-49C1-A0C3-F8EDC4F41F62}" type="datetimeFigureOut">
              <a:rPr lang="uk-UA" smtClean="0"/>
              <a:t>21.03.2020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7652-B915-4252-8679-B19F372D81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D143-6274-49C1-A0C3-F8EDC4F41F62}" type="datetimeFigureOut">
              <a:rPr lang="uk-UA" smtClean="0"/>
              <a:t>21.03.2020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7652-B915-4252-8679-B19F372D81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D143-6274-49C1-A0C3-F8EDC4F41F62}" type="datetimeFigureOut">
              <a:rPr lang="uk-UA" smtClean="0"/>
              <a:t>21.03.2020</a:t>
            </a:fld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7652-B915-4252-8679-B19F372D810B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D143-6274-49C1-A0C3-F8EDC4F41F62}" type="datetimeFigureOut">
              <a:rPr lang="uk-UA" smtClean="0"/>
              <a:t>21.03.2020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7652-B915-4252-8679-B19F372D81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D143-6274-49C1-A0C3-F8EDC4F41F62}" type="datetimeFigureOut">
              <a:rPr lang="uk-UA" smtClean="0"/>
              <a:t>21.03.2020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7652-B915-4252-8679-B19F372D81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D143-6274-49C1-A0C3-F8EDC4F41F62}" type="datetimeFigureOut">
              <a:rPr lang="uk-UA" smtClean="0"/>
              <a:t>21.03.2020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7652-B915-4252-8679-B19F372D81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D143-6274-49C1-A0C3-F8EDC4F41F62}" type="datetimeFigureOut">
              <a:rPr lang="uk-UA" smtClean="0"/>
              <a:t>21.03.2020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7652-B915-4252-8679-B19F372D81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D143-6274-49C1-A0C3-F8EDC4F41F62}" type="datetimeFigureOut">
              <a:rPr lang="uk-UA" smtClean="0"/>
              <a:t>21.03.2020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7652-B915-4252-8679-B19F372D810B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D143-6274-49C1-A0C3-F8EDC4F41F62}" type="datetimeFigureOut">
              <a:rPr lang="uk-UA" smtClean="0"/>
              <a:t>21.03.2020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7652-B915-4252-8679-B19F372D810B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5B9D143-6274-49C1-A0C3-F8EDC4F41F62}" type="datetimeFigureOut">
              <a:rPr lang="uk-UA" smtClean="0"/>
              <a:t>21.03.2020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8E7652-B915-4252-8679-B19F372D810B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/>
              <a:t>АКЦІЯ «МОЛОДЬ ПРОТИ НАСИЛЬСТВА»</a:t>
            </a:r>
            <a:endParaRPr lang="uk-UA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200" b="1" dirty="0" smtClean="0"/>
              <a:t>НАСИЛЬСТВУ   НЕМАЄ ВИПРАВДАННЯ</a:t>
            </a:r>
            <a:endParaRPr lang="uk-UA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04875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Комунальний заклад загальної середньої освіти         І-ІІІ ступенів «</a:t>
            </a:r>
            <a:r>
              <a:rPr lang="uk-UA" sz="2400" b="1" dirty="0" err="1" smtClean="0"/>
              <a:t>Ватутінський</a:t>
            </a:r>
            <a:r>
              <a:rPr lang="uk-UA" sz="2400" b="1" dirty="0" smtClean="0"/>
              <a:t> ліцей №6                     </a:t>
            </a:r>
            <a:r>
              <a:rPr lang="uk-UA" sz="2400" b="1" dirty="0" err="1" smtClean="0"/>
              <a:t>Ватутінської</a:t>
            </a:r>
            <a:r>
              <a:rPr lang="uk-UA" sz="2400" b="1" dirty="0" smtClean="0"/>
              <a:t> міської ради Черкаської області»</a:t>
            </a:r>
            <a:endParaRPr lang="uk-UA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11641" y="1974029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err="1" smtClean="0"/>
              <a:t>Проєкт</a:t>
            </a:r>
            <a:r>
              <a:rPr lang="uk-UA" sz="2400" b="1" i="1" dirty="0" smtClean="0"/>
              <a:t> : «</a:t>
            </a:r>
            <a:r>
              <a:rPr lang="uk-UA" sz="2400" b="1" i="1" dirty="0"/>
              <a:t>Покращуємо життя </a:t>
            </a:r>
            <a:endParaRPr lang="uk-UA" sz="2400" b="1" i="1" dirty="0" smtClean="0"/>
          </a:p>
          <a:p>
            <a:r>
              <a:rPr lang="uk-UA" sz="2400" b="1" i="1" dirty="0" smtClean="0"/>
              <a:t>                 своєї  громади</a:t>
            </a:r>
            <a:r>
              <a:rPr lang="uk-UA" sz="2400" b="1" i="1" dirty="0"/>
              <a:t>»</a:t>
            </a:r>
          </a:p>
        </p:txBody>
      </p:sp>
      <p:pic>
        <p:nvPicPr>
          <p:cNvPr id="5" name="Picture 2" descr="C:\Users\Zateynik\Desktop\223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35"/>
          <a:stretch/>
        </p:blipFill>
        <p:spPr bwMode="auto">
          <a:xfrm>
            <a:off x="7647059" y="3068960"/>
            <a:ext cx="106485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3808" y="632703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/>
              <a:t>2020</a:t>
            </a:r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04510" y="541560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Ліга</a:t>
            </a:r>
            <a:r>
              <a:rPr lang="ru-RU" dirty="0" smtClean="0"/>
              <a:t> </a:t>
            </a:r>
            <a:r>
              <a:rPr lang="ru-RU" dirty="0" err="1" smtClean="0"/>
              <a:t>старшокласників</a:t>
            </a:r>
            <a:r>
              <a:rPr lang="ru-RU" dirty="0" smtClean="0"/>
              <a:t> м. </a:t>
            </a:r>
            <a:r>
              <a:rPr lang="ru-RU" dirty="0" err="1" smtClean="0"/>
              <a:t>Ватутіне</a:t>
            </a:r>
            <a:endParaRPr lang="uk-UA" dirty="0" smtClean="0"/>
          </a:p>
          <a:p>
            <a:r>
              <a:rPr lang="uk-UA" dirty="0" err="1" smtClean="0"/>
              <a:t>Атаманюк</a:t>
            </a:r>
            <a:r>
              <a:rPr lang="uk-UA" dirty="0" smtClean="0"/>
              <a:t> Анна,  Довгань </a:t>
            </a:r>
            <a:r>
              <a:rPr lang="uk-UA" dirty="0"/>
              <a:t>Олена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79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Фото\Акція проти насильства 2019\P101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5088190" cy="381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Фото\Акція проти насильства 2019\P101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37007"/>
            <a:ext cx="4520505" cy="360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Zateynik\Desktop\unname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69" y="4985676"/>
            <a:ext cx="2293111" cy="165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Що ще потрібно зробити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ru-RU" dirty="0" err="1"/>
              <a:t>По-перше</a:t>
            </a:r>
            <a:r>
              <a:rPr lang="ru-RU" dirty="0"/>
              <a:t>, </a:t>
            </a:r>
            <a:r>
              <a:rPr lang="ru-RU" dirty="0" err="1"/>
              <a:t>нарешті</a:t>
            </a:r>
            <a:r>
              <a:rPr lang="ru-RU" dirty="0"/>
              <a:t> </a:t>
            </a:r>
            <a:r>
              <a:rPr lang="ru-RU" dirty="0" err="1"/>
              <a:t>ратифікувати</a:t>
            </a:r>
            <a:r>
              <a:rPr lang="ru-RU" dirty="0"/>
              <a:t> </a:t>
            </a:r>
            <a:r>
              <a:rPr lang="ru-RU" dirty="0" err="1"/>
              <a:t>Стамбульську</a:t>
            </a:r>
            <a:r>
              <a:rPr lang="ru-RU" dirty="0"/>
              <a:t> </a:t>
            </a:r>
            <a:r>
              <a:rPr lang="ru-RU" dirty="0" err="1"/>
              <a:t>конвенцію</a:t>
            </a:r>
            <a:r>
              <a:rPr lang="ru-RU" dirty="0"/>
              <a:t>. </a:t>
            </a:r>
            <a:r>
              <a:rPr lang="ru-RU" dirty="0" err="1"/>
              <a:t>Народні</a:t>
            </a:r>
            <a:r>
              <a:rPr lang="ru-RU" dirty="0"/>
              <a:t> </a:t>
            </a:r>
            <a:r>
              <a:rPr lang="ru-RU" dirty="0" err="1"/>
              <a:t>депутати</a:t>
            </a:r>
            <a:r>
              <a:rPr lang="ru-RU" dirty="0"/>
              <a:t> та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церков</a:t>
            </a:r>
            <a:r>
              <a:rPr lang="ru-RU" dirty="0"/>
              <a:t> роками «</a:t>
            </a:r>
            <a:r>
              <a:rPr lang="ru-RU" dirty="0" err="1"/>
              <a:t>лякають</a:t>
            </a:r>
            <a:r>
              <a:rPr lang="ru-RU" dirty="0"/>
              <a:t>» </a:t>
            </a:r>
            <a:r>
              <a:rPr lang="ru-RU" dirty="0" err="1"/>
              <a:t>українців</a:t>
            </a:r>
            <a:r>
              <a:rPr lang="ru-RU" dirty="0"/>
              <a:t> словом «</a:t>
            </a:r>
            <a:r>
              <a:rPr lang="ru-RU" dirty="0" err="1"/>
              <a:t>гендер</a:t>
            </a:r>
            <a:r>
              <a:rPr lang="ru-RU" dirty="0"/>
              <a:t>», яке є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, та </a:t>
            </a:r>
            <a:r>
              <a:rPr lang="ru-RU" dirty="0" err="1"/>
              <a:t>вигадками</a:t>
            </a:r>
            <a:r>
              <a:rPr lang="ru-RU" dirty="0"/>
              <a:t> про «</a:t>
            </a:r>
            <a:r>
              <a:rPr lang="ru-RU" dirty="0" err="1"/>
              <a:t>пропагування</a:t>
            </a:r>
            <a:r>
              <a:rPr lang="ru-RU" dirty="0"/>
              <a:t> </a:t>
            </a:r>
            <a:r>
              <a:rPr lang="ru-RU" dirty="0" err="1"/>
              <a:t>збочень</a:t>
            </a:r>
            <a:r>
              <a:rPr lang="ru-RU" dirty="0"/>
              <a:t>». </a:t>
            </a:r>
            <a:r>
              <a:rPr lang="ru-RU" dirty="0" err="1"/>
              <a:t>Насправді</a:t>
            </a:r>
            <a:r>
              <a:rPr lang="ru-RU" dirty="0"/>
              <a:t> ж </a:t>
            </a:r>
            <a:r>
              <a:rPr lang="ru-RU" dirty="0" err="1"/>
              <a:t>спільними</a:t>
            </a:r>
            <a:r>
              <a:rPr lang="ru-RU" dirty="0"/>
              <a:t> </a:t>
            </a:r>
            <a:r>
              <a:rPr lang="ru-RU" dirty="0" err="1"/>
              <a:t>зусиллями</a:t>
            </a:r>
            <a:r>
              <a:rPr lang="ru-RU" dirty="0"/>
              <a:t> вони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позбавляли</a:t>
            </a:r>
            <a:r>
              <a:rPr lang="ru-RU" dirty="0"/>
              <a:t> десятки </a:t>
            </a:r>
            <a:r>
              <a:rPr lang="ru-RU" dirty="0" err="1"/>
              <a:t>тисяч</a:t>
            </a:r>
            <a:r>
              <a:rPr lang="ru-RU" dirty="0"/>
              <a:t> людей права на </a:t>
            </a:r>
            <a:r>
              <a:rPr lang="ru-RU" dirty="0" err="1"/>
              <a:t>юридичний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, </a:t>
            </a:r>
            <a:r>
              <a:rPr lang="ru-RU" dirty="0" err="1"/>
              <a:t>фінансову</a:t>
            </a:r>
            <a:r>
              <a:rPr lang="ru-RU" dirty="0"/>
              <a:t> та </a:t>
            </a:r>
            <a:r>
              <a:rPr lang="ru-RU" dirty="0" err="1"/>
              <a:t>психологічну</a:t>
            </a:r>
            <a:r>
              <a:rPr lang="ru-RU" dirty="0"/>
              <a:t> </a:t>
            </a:r>
            <a:r>
              <a:rPr lang="ru-RU" dirty="0" err="1"/>
              <a:t>підтримку</a:t>
            </a:r>
            <a:r>
              <a:rPr lang="ru-RU" dirty="0"/>
              <a:t>. </a:t>
            </a:r>
            <a:r>
              <a:rPr lang="ru-RU" dirty="0" err="1"/>
              <a:t>Ратифікація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передусім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на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насильству</a:t>
            </a:r>
            <a:r>
              <a:rPr lang="ru-RU" dirty="0"/>
              <a:t>, але </a:t>
            </a:r>
            <a:r>
              <a:rPr lang="ru-RU" dirty="0" err="1"/>
              <a:t>водночас</a:t>
            </a:r>
            <a:r>
              <a:rPr lang="ru-RU" dirty="0"/>
              <a:t>, і </a:t>
            </a:r>
            <a:r>
              <a:rPr lang="ru-RU" dirty="0" err="1"/>
              <a:t>змусить</a:t>
            </a:r>
            <a:r>
              <a:rPr lang="ru-RU" dirty="0"/>
              <a:t> державу </a:t>
            </a:r>
            <a:r>
              <a:rPr lang="ru-RU" dirty="0" err="1"/>
              <a:t>дотримуватися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стандартів</a:t>
            </a:r>
            <a:r>
              <a:rPr lang="ru-RU" dirty="0"/>
              <a:t> у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жертвами </a:t>
            </a:r>
            <a:r>
              <a:rPr lang="ru-RU" dirty="0" err="1"/>
              <a:t>насильства</a:t>
            </a:r>
            <a:r>
              <a:rPr lang="ru-RU" dirty="0"/>
              <a:t>;</a:t>
            </a:r>
          </a:p>
          <a:p>
            <a:pPr lvl="0" algn="just"/>
            <a:r>
              <a:rPr lang="ru-RU" dirty="0" err="1"/>
              <a:t>По-друге</a:t>
            </a:r>
            <a:r>
              <a:rPr lang="ru-RU" dirty="0"/>
              <a:t>, </a:t>
            </a:r>
            <a:r>
              <a:rPr lang="ru-RU" dirty="0" err="1"/>
              <a:t>українським</a:t>
            </a:r>
            <a:r>
              <a:rPr lang="ru-RU" dirty="0"/>
              <a:t> </a:t>
            </a:r>
            <a:r>
              <a:rPr lang="ru-RU" dirty="0" err="1"/>
              <a:t>правоохоронцям</a:t>
            </a:r>
            <a:r>
              <a:rPr lang="ru-RU" dirty="0"/>
              <a:t> та </a:t>
            </a:r>
            <a:r>
              <a:rPr lang="ru-RU" dirty="0" err="1"/>
              <a:t>суддям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вдосконалити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постраждали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насильства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стали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свідками</a:t>
            </a:r>
            <a:r>
              <a:rPr lang="ru-RU" dirty="0"/>
              <a:t>. Лише 10%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звертаються</a:t>
            </a:r>
            <a:r>
              <a:rPr lang="ru-RU" dirty="0"/>
              <a:t> до </a:t>
            </a:r>
            <a:r>
              <a:rPr lang="ru-RU" dirty="0" err="1"/>
              <a:t>правоохоронців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повідомляють</a:t>
            </a:r>
            <a:r>
              <a:rPr lang="ru-RU" dirty="0"/>
              <a:t> про </a:t>
            </a:r>
            <a:r>
              <a:rPr lang="ru-RU" dirty="0" err="1"/>
              <a:t>насильство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шляхом. Причина — страх. </a:t>
            </a:r>
            <a:r>
              <a:rPr lang="ru-RU" dirty="0" err="1"/>
              <a:t>Діти</a:t>
            </a:r>
            <a:r>
              <a:rPr lang="ru-RU" dirty="0"/>
              <a:t> бояться, </a:t>
            </a:r>
            <a:r>
              <a:rPr lang="ru-RU" dirty="0" err="1"/>
              <a:t>почуваються</a:t>
            </a:r>
            <a:r>
              <a:rPr lang="ru-RU" dirty="0"/>
              <a:t> </a:t>
            </a:r>
            <a:r>
              <a:rPr lang="ru-RU" dirty="0" err="1"/>
              <a:t>незахищеними</a:t>
            </a:r>
            <a:r>
              <a:rPr lang="ru-RU" dirty="0"/>
              <a:t>, </a:t>
            </a:r>
            <a:r>
              <a:rPr lang="ru-RU" dirty="0" err="1"/>
              <a:t>розгубленими</a:t>
            </a:r>
            <a:r>
              <a:rPr lang="ru-RU" dirty="0"/>
              <a:t>, вони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підстав</a:t>
            </a:r>
            <a:r>
              <a:rPr lang="ru-RU" dirty="0"/>
              <a:t> </a:t>
            </a:r>
            <a:r>
              <a:rPr lang="ru-RU" dirty="0" err="1"/>
              <a:t>довіряти</a:t>
            </a:r>
            <a:r>
              <a:rPr lang="ru-RU" dirty="0"/>
              <a:t> </a:t>
            </a:r>
            <a:r>
              <a:rPr lang="ru-RU" dirty="0" err="1"/>
              <a:t>правоохоронцям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допитують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по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;</a:t>
            </a:r>
          </a:p>
          <a:p>
            <a:endParaRPr lang="ru-RU" dirty="0"/>
          </a:p>
        </p:txBody>
      </p:sp>
      <p:pic>
        <p:nvPicPr>
          <p:cNvPr id="4" name="Рисунок 3" descr="https://cdn.abo.media/img/hand/fing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041" y="5855538"/>
            <a:ext cx="809625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0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Що ще потрібно зробити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340696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поширеною</a:t>
            </a:r>
            <a:r>
              <a:rPr lang="ru-RU" dirty="0"/>
              <a:t> є практика,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судових</a:t>
            </a:r>
            <a:r>
              <a:rPr lang="ru-RU" dirty="0"/>
              <a:t> </a:t>
            </a:r>
            <a:r>
              <a:rPr lang="ru-RU" dirty="0" err="1"/>
              <a:t>засіданнях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свідчать</a:t>
            </a:r>
            <a:r>
              <a:rPr lang="ru-RU" dirty="0"/>
              <a:t> не в </a:t>
            </a:r>
            <a:r>
              <a:rPr lang="ru-RU" dirty="0" err="1"/>
              <a:t>присутності</a:t>
            </a:r>
            <a:r>
              <a:rPr lang="ru-RU" dirty="0"/>
              <a:t> психолога, а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— </a:t>
            </a:r>
            <a:r>
              <a:rPr lang="ru-RU" dirty="0" err="1"/>
              <a:t>кривдника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правоохоронна</a:t>
            </a:r>
            <a:r>
              <a:rPr lang="ru-RU" dirty="0"/>
              <a:t> та </a:t>
            </a:r>
            <a:r>
              <a:rPr lang="ru-RU" dirty="0" err="1"/>
              <a:t>судова</a:t>
            </a:r>
            <a:r>
              <a:rPr lang="ru-RU" dirty="0"/>
              <a:t> система </a:t>
            </a:r>
            <a:r>
              <a:rPr lang="ru-RU" dirty="0" err="1"/>
              <a:t>замість</a:t>
            </a:r>
            <a:r>
              <a:rPr lang="ru-RU" dirty="0"/>
              <a:t>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захищати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, </a:t>
            </a:r>
            <a:r>
              <a:rPr lang="ru-RU" dirty="0" err="1"/>
              <a:t>травмують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повторно;</a:t>
            </a:r>
          </a:p>
          <a:p>
            <a:pPr lvl="0" algn="just"/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і </a:t>
            </a:r>
            <a:r>
              <a:rPr lang="ru-RU" dirty="0" err="1"/>
              <a:t>ратифікувала</a:t>
            </a:r>
            <a:r>
              <a:rPr lang="ru-RU" dirty="0"/>
              <a:t> </a:t>
            </a:r>
            <a:r>
              <a:rPr lang="ru-RU" dirty="0" err="1"/>
              <a:t>Лансаротську</a:t>
            </a:r>
            <a:r>
              <a:rPr lang="ru-RU" dirty="0"/>
              <a:t> </a:t>
            </a:r>
            <a:r>
              <a:rPr lang="ru-RU" dirty="0" err="1"/>
              <a:t>конвенцію</a:t>
            </a:r>
            <a:r>
              <a:rPr lang="ru-RU" dirty="0"/>
              <a:t>, у </a:t>
            </a:r>
            <a:r>
              <a:rPr lang="ru-RU" dirty="0" err="1"/>
              <a:t>якій</a:t>
            </a:r>
            <a:r>
              <a:rPr lang="ru-RU" dirty="0"/>
              <a:t> детально описано, як </a:t>
            </a:r>
            <a:r>
              <a:rPr lang="ru-RU" dirty="0" err="1"/>
              <a:t>правоохоронцям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спілкуватися</a:t>
            </a:r>
            <a:r>
              <a:rPr lang="ru-RU" dirty="0"/>
              <a:t> з </a:t>
            </a:r>
            <a:r>
              <a:rPr lang="ru-RU" dirty="0" err="1"/>
              <a:t>дитиною</a:t>
            </a:r>
            <a:r>
              <a:rPr lang="ru-RU" dirty="0"/>
              <a:t>, </a:t>
            </a:r>
            <a:r>
              <a:rPr lang="ru-RU" dirty="0" err="1"/>
              <a:t>Кримінальний</a:t>
            </a:r>
            <a:r>
              <a:rPr lang="ru-RU" dirty="0"/>
              <a:t> кодекс </a:t>
            </a:r>
            <a:r>
              <a:rPr lang="ru-RU" dirty="0" err="1"/>
              <a:t>досі</a:t>
            </a:r>
            <a:r>
              <a:rPr lang="ru-RU" dirty="0"/>
              <a:t> не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. </a:t>
            </a:r>
            <a:r>
              <a:rPr lang="ru-RU" dirty="0" err="1"/>
              <a:t>Тож</a:t>
            </a:r>
            <a:r>
              <a:rPr lang="ru-RU" dirty="0"/>
              <a:t> на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не </a:t>
            </a:r>
            <a:r>
              <a:rPr lang="ru-RU" dirty="0" err="1"/>
              <a:t>дотримуються</a:t>
            </a:r>
            <a:r>
              <a:rPr lang="ru-RU" dirty="0"/>
              <a:t>,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опитування</a:t>
            </a:r>
            <a:r>
              <a:rPr lang="ru-RU" dirty="0"/>
              <a:t> </a:t>
            </a:r>
            <a:r>
              <a:rPr lang="ru-RU" dirty="0" err="1"/>
              <a:t>свідчать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56% </a:t>
            </a:r>
            <a:r>
              <a:rPr lang="ru-RU" dirty="0" err="1"/>
              <a:t>фахівців</a:t>
            </a:r>
            <a:r>
              <a:rPr lang="ru-RU" dirty="0"/>
              <a:t> з 281 </a:t>
            </a:r>
            <a:r>
              <a:rPr lang="ru-RU" dirty="0" err="1"/>
              <a:t>опитаних</a:t>
            </a:r>
            <a:r>
              <a:rPr lang="ru-RU" dirty="0"/>
              <a:t> не </a:t>
            </a:r>
            <a:r>
              <a:rPr lang="ru-RU" dirty="0" err="1"/>
              <a:t>ознайомлені</a:t>
            </a:r>
            <a:r>
              <a:rPr lang="ru-RU" dirty="0"/>
              <a:t> з </a:t>
            </a:r>
            <a:r>
              <a:rPr lang="ru-RU" dirty="0" err="1"/>
              <a:t>положеннями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https://cdn.abo.media/img/hand/fing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671" y="5572592"/>
            <a:ext cx="1008112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6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 smtClean="0"/>
              <a:t>Чому мовчать жінки…</a:t>
            </a:r>
            <a:endParaRPr lang="ru-RU" b="1" dirty="0"/>
          </a:p>
        </p:txBody>
      </p:sp>
      <p:pic>
        <p:nvPicPr>
          <p:cNvPr id="4" name="Picture 2" descr="C:\Users\Zateynik\Desktop\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3661395" cy="325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Zateynik\Desktop\15-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824"/>
            <a:ext cx="2286048" cy="12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Zateynik\Desktop\imag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8" t="11576" r="30849"/>
          <a:stretch/>
        </p:blipFill>
        <p:spPr bwMode="auto">
          <a:xfrm>
            <a:off x="179512" y="260648"/>
            <a:ext cx="1584176" cy="182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Фото\Акція проти насильства 2019\P1010004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53549"/>
            <a:ext cx="5040560" cy="418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02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Що робити, якщо ви стали жертвою насильства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ru-RU" dirty="0"/>
              <a:t>В </a:t>
            </a:r>
            <a:r>
              <a:rPr lang="ru-RU" dirty="0" err="1"/>
              <a:t>екстреній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телефонувати</a:t>
            </a:r>
            <a:r>
              <a:rPr lang="ru-RU" dirty="0"/>
              <a:t> до </a:t>
            </a:r>
            <a:r>
              <a:rPr lang="ru-RU" dirty="0" err="1"/>
              <a:t>поліції</a:t>
            </a:r>
            <a:r>
              <a:rPr lang="ru-RU" dirty="0"/>
              <a:t> (102)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швидку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(103);</a:t>
            </a:r>
          </a:p>
          <a:p>
            <a:pPr lvl="0" algn="just"/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звернутися</a:t>
            </a:r>
            <a:r>
              <a:rPr lang="ru-RU" dirty="0"/>
              <a:t> до </a:t>
            </a:r>
            <a:r>
              <a:rPr lang="ru-RU" dirty="0" err="1"/>
              <a:t>мобільних</a:t>
            </a:r>
            <a:r>
              <a:rPr lang="ru-RU" dirty="0"/>
              <a:t> бригад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;</a:t>
            </a:r>
          </a:p>
          <a:p>
            <a:pPr lvl="0" algn="just"/>
            <a:r>
              <a:rPr lang="ru-RU" dirty="0"/>
              <a:t>За потреби </a:t>
            </a:r>
            <a:r>
              <a:rPr lang="ru-RU" dirty="0" err="1"/>
              <a:t>звернутися</a:t>
            </a:r>
            <a:r>
              <a:rPr lang="ru-RU" dirty="0"/>
              <a:t> за </a:t>
            </a:r>
            <a:r>
              <a:rPr lang="ru-RU" dirty="0" err="1"/>
              <a:t>медичною</a:t>
            </a:r>
            <a:r>
              <a:rPr lang="ru-RU" dirty="0"/>
              <a:t> </a:t>
            </a:r>
            <a:r>
              <a:rPr lang="ru-RU" dirty="0" err="1"/>
              <a:t>допомогою</a:t>
            </a:r>
            <a:r>
              <a:rPr lang="ru-RU" dirty="0"/>
              <a:t> до </a:t>
            </a:r>
            <a:r>
              <a:rPr lang="ru-RU" dirty="0" err="1"/>
              <a:t>найближчого</a:t>
            </a:r>
            <a:r>
              <a:rPr lang="ru-RU" dirty="0"/>
              <a:t> закладу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стан не є </a:t>
            </a:r>
            <a:r>
              <a:rPr lang="ru-RU" dirty="0" err="1"/>
              <a:t>критичним</a:t>
            </a:r>
            <a:r>
              <a:rPr lang="ru-RU" dirty="0"/>
              <a:t>, </a:t>
            </a:r>
            <a:r>
              <a:rPr lang="ru-RU" dirty="0" err="1"/>
              <a:t>записатися</a:t>
            </a:r>
            <a:r>
              <a:rPr lang="ru-RU" dirty="0"/>
              <a:t> до </a:t>
            </a:r>
            <a:r>
              <a:rPr lang="ru-RU" dirty="0" err="1"/>
              <a:t>сімейного</a:t>
            </a:r>
            <a:r>
              <a:rPr lang="ru-RU" dirty="0"/>
              <a:t> </a:t>
            </a:r>
            <a:r>
              <a:rPr lang="ru-RU" dirty="0" err="1"/>
              <a:t>лікаря</a:t>
            </a:r>
            <a:r>
              <a:rPr lang="ru-RU" dirty="0"/>
              <a:t>, терапевта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педіатра</a:t>
            </a:r>
            <a:r>
              <a:rPr lang="ru-RU" dirty="0"/>
              <a:t>. </a:t>
            </a:r>
            <a:r>
              <a:rPr lang="ru-RU" dirty="0" err="1"/>
              <a:t>Лікар</a:t>
            </a:r>
            <a:r>
              <a:rPr lang="ru-RU" dirty="0"/>
              <a:t> </a:t>
            </a:r>
            <a:r>
              <a:rPr lang="ru-RU" dirty="0" err="1"/>
              <a:t>проведе</a:t>
            </a:r>
            <a:r>
              <a:rPr lang="ru-RU" dirty="0"/>
              <a:t> </a:t>
            </a:r>
            <a:r>
              <a:rPr lang="ru-RU" dirty="0" err="1"/>
              <a:t>обстеження</a:t>
            </a:r>
            <a:r>
              <a:rPr lang="ru-RU" dirty="0"/>
              <a:t>, </a:t>
            </a:r>
            <a:r>
              <a:rPr lang="ru-RU" dirty="0" err="1"/>
              <a:t>призначить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направить до </a:t>
            </a:r>
            <a:r>
              <a:rPr lang="ru-RU" dirty="0" err="1"/>
              <a:t>вузького</a:t>
            </a:r>
            <a:r>
              <a:rPr lang="ru-RU" dirty="0"/>
              <a:t> </a:t>
            </a:r>
            <a:r>
              <a:rPr lang="ru-RU" dirty="0" err="1"/>
              <a:t>спеціаліста</a:t>
            </a:r>
            <a:r>
              <a:rPr lang="ru-RU" dirty="0"/>
              <a:t>;</a:t>
            </a:r>
          </a:p>
          <a:p>
            <a:pPr lvl="0" algn="just"/>
            <a:r>
              <a:rPr lang="ru-RU" dirty="0"/>
              <a:t>Пройти </a:t>
            </a:r>
            <a:r>
              <a:rPr lang="ru-RU" dirty="0" err="1"/>
              <a:t>обстеження</a:t>
            </a:r>
            <a:r>
              <a:rPr lang="ru-RU" dirty="0"/>
              <a:t> та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підтримку</a:t>
            </a:r>
            <a:r>
              <a:rPr lang="ru-RU" dirty="0"/>
              <a:t>. </a:t>
            </a:r>
            <a:r>
              <a:rPr lang="ru-RU" dirty="0" err="1"/>
              <a:t>Лікар</a:t>
            </a:r>
            <a:r>
              <a:rPr lang="ru-RU" dirty="0"/>
              <a:t> </a:t>
            </a:r>
            <a:r>
              <a:rPr lang="ru-RU" dirty="0" err="1"/>
              <a:t>повідомить</a:t>
            </a:r>
            <a:r>
              <a:rPr lang="ru-RU" dirty="0"/>
              <a:t> про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обстеження</a:t>
            </a:r>
            <a:r>
              <a:rPr lang="ru-RU" dirty="0"/>
              <a:t>,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варіанти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про права, заходи та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;</a:t>
            </a:r>
          </a:p>
          <a:p>
            <a:pPr lvl="0" algn="just"/>
            <a:r>
              <a:rPr lang="ru-RU" dirty="0"/>
              <a:t>Пройти </a:t>
            </a:r>
            <a:r>
              <a:rPr lang="ru-RU" dirty="0" err="1"/>
              <a:t>лікування</a:t>
            </a:r>
            <a:r>
              <a:rPr lang="ru-RU" dirty="0"/>
              <a:t>.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за </a:t>
            </a:r>
            <a:r>
              <a:rPr lang="ru-RU" dirty="0" err="1"/>
              <a:t>згодою</a:t>
            </a:r>
            <a:r>
              <a:rPr lang="ru-RU" dirty="0"/>
              <a:t> </a:t>
            </a:r>
            <a:r>
              <a:rPr lang="ru-RU" dirty="0" err="1"/>
              <a:t>пацієнта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законного </a:t>
            </a:r>
            <a:r>
              <a:rPr lang="ru-RU" dirty="0" err="1"/>
              <a:t>представника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не є </a:t>
            </a:r>
            <a:r>
              <a:rPr lang="ru-RU" dirty="0" err="1"/>
              <a:t>людиною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вчинила </a:t>
            </a:r>
            <a:r>
              <a:rPr lang="ru-RU" dirty="0" err="1"/>
              <a:t>насильство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https://cdn.abo.media/img/hand/fing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733256"/>
            <a:ext cx="925934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52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Цитати відомих людей</a:t>
            </a:r>
            <a:endParaRPr lang="ru-RU" b="1" dirty="0"/>
          </a:p>
        </p:txBody>
      </p:sp>
      <p:pic>
        <p:nvPicPr>
          <p:cNvPr id="8194" name="Picture 2" descr="C:\Users\Zateynik\Desktop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 bwMode="auto">
          <a:xfrm>
            <a:off x="467544" y="1772816"/>
            <a:ext cx="771925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3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Zateynik\Desktop\Без названия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7" b="-1"/>
          <a:stretch/>
        </p:blipFill>
        <p:spPr bwMode="auto">
          <a:xfrm>
            <a:off x="6444208" y="4822136"/>
            <a:ext cx="2520280" cy="182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148420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/>
              <a:t>Що мають робити медики </a:t>
            </a:r>
            <a:br>
              <a:rPr lang="uk-UA" sz="2800" b="1" dirty="0" smtClean="0"/>
            </a:br>
            <a:r>
              <a:rPr lang="uk-UA" sz="2800" b="1" dirty="0" smtClean="0"/>
              <a:t>у разі виявлення </a:t>
            </a:r>
            <a:br>
              <a:rPr lang="uk-UA" sz="2800" b="1" dirty="0" smtClean="0"/>
            </a:br>
            <a:r>
              <a:rPr lang="uk-UA" sz="2800" b="1" dirty="0" smtClean="0"/>
              <a:t>ознак насильства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184" y="1628800"/>
            <a:ext cx="8229600" cy="43735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поговорити</a:t>
            </a:r>
            <a:r>
              <a:rPr lang="ru-RU" dirty="0"/>
              <a:t> </a:t>
            </a:r>
            <a:r>
              <a:rPr lang="ru-RU" dirty="0" err="1"/>
              <a:t>віч</a:t>
            </a:r>
            <a:r>
              <a:rPr lang="ru-RU" dirty="0"/>
              <a:t>-на-</a:t>
            </a:r>
            <a:r>
              <a:rPr lang="ru-RU" dirty="0" err="1"/>
              <a:t>віч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 err="1" smtClean="0"/>
              <a:t>постраждалим</a:t>
            </a:r>
            <a:r>
              <a:rPr lang="ru-RU" dirty="0" smtClean="0"/>
              <a:t>/</a:t>
            </a:r>
            <a:r>
              <a:rPr lang="ru-RU" dirty="0" err="1" smtClean="0"/>
              <a:t>постраждалою</a:t>
            </a:r>
            <a:r>
              <a:rPr lang="ru-RU" dirty="0"/>
              <a:t>, </a:t>
            </a:r>
            <a:r>
              <a:rPr lang="ru-RU" dirty="0" err="1"/>
              <a:t>уважно</a:t>
            </a:r>
            <a:r>
              <a:rPr lang="ru-RU" dirty="0"/>
              <a:t> </a:t>
            </a:r>
            <a:r>
              <a:rPr lang="ru-RU" dirty="0" err="1"/>
              <a:t>вислухати</a:t>
            </a:r>
            <a:r>
              <a:rPr lang="ru-RU" dirty="0"/>
              <a:t>, але не </a:t>
            </a:r>
            <a:r>
              <a:rPr lang="ru-RU" dirty="0" err="1"/>
              <a:t>змушувати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Говорити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постраждалим</a:t>
            </a:r>
            <a:r>
              <a:rPr lang="ru-RU" dirty="0"/>
              <a:t> </a:t>
            </a:r>
            <a:r>
              <a:rPr lang="ru-RU" dirty="0" err="1"/>
              <a:t>спокійно</a:t>
            </a:r>
            <a:r>
              <a:rPr lang="ru-RU" dirty="0"/>
              <a:t>,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довірливий</a:t>
            </a:r>
            <a:r>
              <a:rPr lang="ru-RU" dirty="0"/>
              <a:t> контакт;</a:t>
            </a:r>
          </a:p>
          <a:p>
            <a:pPr lvl="0"/>
            <a:r>
              <a:rPr lang="ru-RU" dirty="0" err="1"/>
              <a:t>Пояснити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закон </a:t>
            </a:r>
            <a:r>
              <a:rPr lang="ru-RU" dirty="0" err="1"/>
              <a:t>захищає</a:t>
            </a:r>
            <a:r>
              <a:rPr lang="ru-RU" dirty="0"/>
              <a:t> жертв </a:t>
            </a:r>
            <a:r>
              <a:rPr lang="ru-RU" dirty="0" err="1"/>
              <a:t>домашнього</a:t>
            </a:r>
            <a:r>
              <a:rPr lang="ru-RU" dirty="0"/>
              <a:t> </a:t>
            </a:r>
            <a:r>
              <a:rPr lang="ru-RU" dirty="0" err="1"/>
              <a:t>насильства</a:t>
            </a:r>
            <a:r>
              <a:rPr lang="ru-RU" dirty="0"/>
              <a:t> та </a:t>
            </a:r>
            <a:r>
              <a:rPr lang="ru-RU" dirty="0" err="1"/>
              <a:t>розповісти</a:t>
            </a:r>
            <a:r>
              <a:rPr lang="ru-RU" dirty="0"/>
              <a:t>, де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психологічну</a:t>
            </a:r>
            <a:r>
              <a:rPr lang="ru-RU" dirty="0"/>
              <a:t> та </a:t>
            </a:r>
            <a:r>
              <a:rPr lang="ru-RU" dirty="0" err="1"/>
              <a:t>юридичну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йдеться</a:t>
            </a:r>
            <a:r>
              <a:rPr lang="ru-RU" dirty="0"/>
              <a:t> про </a:t>
            </a:r>
            <a:r>
              <a:rPr lang="ru-RU" dirty="0" err="1"/>
              <a:t>дитину</a:t>
            </a:r>
            <a:r>
              <a:rPr lang="ru-RU" dirty="0"/>
              <a:t>, </a:t>
            </a:r>
            <a:r>
              <a:rPr lang="ru-RU" dirty="0" err="1"/>
              <a:t>подбати</a:t>
            </a:r>
            <a:r>
              <a:rPr lang="ru-RU" dirty="0"/>
              <a:t> про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безпеку</a:t>
            </a:r>
            <a:r>
              <a:rPr lang="ru-RU" dirty="0"/>
              <a:t> та </a:t>
            </a:r>
            <a:r>
              <a:rPr lang="ru-RU" dirty="0" err="1"/>
              <a:t>нормалізацію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емоційного</a:t>
            </a:r>
            <a:r>
              <a:rPr lang="ru-RU" dirty="0"/>
              <a:t> стану;</a:t>
            </a:r>
          </a:p>
          <a:p>
            <a:pPr lvl="0"/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обстеження</a:t>
            </a:r>
            <a:r>
              <a:rPr lang="ru-RU" dirty="0"/>
              <a:t> та </a:t>
            </a:r>
            <a:r>
              <a:rPr lang="ru-RU" dirty="0" err="1"/>
              <a:t>лікування</a:t>
            </a:r>
            <a:r>
              <a:rPr lang="ru-RU" dirty="0"/>
              <a:t> без </a:t>
            </a:r>
            <a:r>
              <a:rPr lang="ru-RU" dirty="0" err="1"/>
              <a:t>дискримінації</a:t>
            </a:r>
            <a:r>
              <a:rPr lang="ru-RU" dirty="0"/>
              <a:t> за будь-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ознакою</a:t>
            </a:r>
            <a:r>
              <a:rPr lang="ru-RU" dirty="0"/>
              <a:t>, перед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отримавши</a:t>
            </a:r>
            <a:r>
              <a:rPr lang="ru-RU" dirty="0"/>
              <a:t> </a:t>
            </a:r>
            <a:r>
              <a:rPr lang="ru-RU" dirty="0" err="1"/>
              <a:t>усвідомлену</a:t>
            </a:r>
            <a:r>
              <a:rPr lang="ru-RU" dirty="0"/>
              <a:t> </a:t>
            </a:r>
            <a:r>
              <a:rPr lang="ru-RU" dirty="0" err="1"/>
              <a:t>згоду</a:t>
            </a:r>
            <a:r>
              <a:rPr lang="ru-RU" dirty="0"/>
              <a:t> на </a:t>
            </a:r>
            <a:r>
              <a:rPr lang="ru-RU" dirty="0" err="1"/>
              <a:t>обстеження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Інформувати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законного </a:t>
            </a:r>
            <a:r>
              <a:rPr lang="ru-RU" dirty="0" err="1"/>
              <a:t>представника</a:t>
            </a:r>
            <a:r>
              <a:rPr lang="ru-RU" dirty="0"/>
              <a:t> (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представник</a:t>
            </a:r>
            <a:r>
              <a:rPr lang="ru-RU" dirty="0"/>
              <a:t> не є </a:t>
            </a:r>
            <a:r>
              <a:rPr lang="ru-RU" dirty="0" err="1"/>
              <a:t>кривдником</a:t>
            </a:r>
            <a:r>
              <a:rPr lang="ru-RU" dirty="0"/>
              <a:t>) про права, заходи та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скористатися</a:t>
            </a:r>
            <a:r>
              <a:rPr lang="ru-RU" dirty="0"/>
              <a:t> </a:t>
            </a:r>
            <a:r>
              <a:rPr lang="ru-RU" dirty="0" err="1"/>
              <a:t>постраждала</a:t>
            </a:r>
            <a:r>
              <a:rPr lang="ru-RU" dirty="0"/>
              <a:t> особа;</a:t>
            </a:r>
          </a:p>
          <a:p>
            <a:pPr lvl="0"/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 заклад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інформує</a:t>
            </a:r>
            <a:r>
              <a:rPr lang="ru-RU" dirty="0"/>
              <a:t> </a:t>
            </a:r>
            <a:endParaRPr lang="ru-RU" dirty="0" smtClean="0"/>
          </a:p>
          <a:p>
            <a:pPr marL="114300" lvl="0" indent="0">
              <a:buNone/>
            </a:pPr>
            <a:r>
              <a:rPr lang="ru-RU" dirty="0" err="1" smtClean="0"/>
              <a:t>Національну</a:t>
            </a:r>
            <a:r>
              <a:rPr lang="ru-RU" dirty="0" smtClean="0"/>
              <a:t> </a:t>
            </a:r>
            <a:r>
              <a:rPr lang="ru-RU" dirty="0" err="1"/>
              <a:t>поліцію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а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endParaRPr lang="ru-RU" dirty="0" smtClean="0"/>
          </a:p>
          <a:p>
            <a:pPr marL="114300" lvl="0" indent="0">
              <a:buNone/>
            </a:pPr>
            <a:r>
              <a:rPr lang="ru-RU" dirty="0" err="1" smtClean="0"/>
              <a:t>ушкоджень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дитини</a:t>
            </a:r>
            <a:r>
              <a:rPr lang="ru-RU" dirty="0"/>
              <a:t> — </a:t>
            </a:r>
            <a:r>
              <a:rPr lang="ru-RU" dirty="0" err="1"/>
              <a:t>також</a:t>
            </a:r>
            <a:r>
              <a:rPr lang="ru-RU" dirty="0"/>
              <a:t> службу у </a:t>
            </a:r>
            <a:endParaRPr lang="ru-RU" dirty="0" smtClean="0"/>
          </a:p>
          <a:p>
            <a:pPr marL="114300" lvl="0" indent="0">
              <a:buNone/>
            </a:pPr>
            <a:r>
              <a:rPr lang="ru-RU" dirty="0" smtClean="0"/>
              <a:t>справах </a:t>
            </a:r>
            <a:r>
              <a:rPr lang="ru-RU" dirty="0" err="1"/>
              <a:t>дітей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https://cdn.abo.media/img/hand/fing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913" y="5733256"/>
            <a:ext cx="978143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8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Що може зробити кожен із нас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/>
            <a:r>
              <a:rPr lang="ru-RU" dirty="0"/>
              <a:t>Не </a:t>
            </a:r>
            <a:r>
              <a:rPr lang="ru-RU" dirty="0" err="1"/>
              <a:t>мовчати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ваші</a:t>
            </a:r>
            <a:r>
              <a:rPr lang="ru-RU" dirty="0"/>
              <a:t> </a:t>
            </a:r>
            <a:r>
              <a:rPr lang="ru-RU" dirty="0" err="1"/>
              <a:t>близькі</a:t>
            </a:r>
            <a:r>
              <a:rPr lang="ru-RU" dirty="0"/>
              <a:t> стали жертвами </a:t>
            </a:r>
            <a:r>
              <a:rPr lang="ru-RU" dirty="0" err="1"/>
              <a:t>насильства</a:t>
            </a:r>
            <a:r>
              <a:rPr lang="ru-RU" dirty="0"/>
              <a:t>. </a:t>
            </a:r>
            <a:r>
              <a:rPr lang="ru-RU" dirty="0" err="1"/>
              <a:t>Говорити</a:t>
            </a:r>
            <a:r>
              <a:rPr lang="ru-RU" dirty="0"/>
              <a:t> про </a:t>
            </a:r>
            <a:r>
              <a:rPr lang="ru-RU" dirty="0" err="1"/>
              <a:t>це</a:t>
            </a:r>
            <a:r>
              <a:rPr lang="ru-RU" dirty="0"/>
              <a:t> не соромно, а </a:t>
            </a:r>
            <a:r>
              <a:rPr lang="ru-RU" dirty="0" err="1"/>
              <a:t>потрібно</a:t>
            </a:r>
            <a:r>
              <a:rPr lang="ru-RU" dirty="0"/>
              <a:t>;</a:t>
            </a:r>
          </a:p>
          <a:p>
            <a:pPr lvl="0" algn="just"/>
            <a:r>
              <a:rPr lang="ru-RU" dirty="0" err="1"/>
              <a:t>Підтримувати</a:t>
            </a:r>
            <a:r>
              <a:rPr lang="ru-RU" dirty="0"/>
              <a:t> людей, </a:t>
            </a:r>
            <a:r>
              <a:rPr lang="ru-RU" dirty="0" err="1"/>
              <a:t>які</a:t>
            </a:r>
            <a:r>
              <a:rPr lang="ru-RU" dirty="0"/>
              <a:t> стали жертвами </a:t>
            </a:r>
            <a:r>
              <a:rPr lang="ru-RU" dirty="0" err="1"/>
              <a:t>насильства</a:t>
            </a:r>
            <a:r>
              <a:rPr lang="ru-RU" dirty="0"/>
              <a:t> — за потреби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моральну</a:t>
            </a:r>
            <a:r>
              <a:rPr lang="ru-RU" dirty="0"/>
              <a:t>, </a:t>
            </a:r>
            <a:r>
              <a:rPr lang="ru-RU" dirty="0" err="1"/>
              <a:t>матеріальну</a:t>
            </a:r>
            <a:r>
              <a:rPr lang="ru-RU" dirty="0"/>
              <a:t> та </a:t>
            </a:r>
            <a:r>
              <a:rPr lang="ru-RU" dirty="0" err="1"/>
              <a:t>юридичну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. </a:t>
            </a:r>
            <a:r>
              <a:rPr lang="ru-RU" dirty="0" err="1"/>
              <a:t>Зрештою</a:t>
            </a:r>
            <a:r>
              <a:rPr lang="ru-RU" dirty="0"/>
              <a:t> — </a:t>
            </a:r>
            <a:r>
              <a:rPr lang="ru-RU" dirty="0" err="1"/>
              <a:t>щонайменше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контакти</a:t>
            </a:r>
            <a:r>
              <a:rPr lang="ru-RU" dirty="0"/>
              <a:t> </a:t>
            </a:r>
            <a:r>
              <a:rPr lang="ru-RU" dirty="0" err="1"/>
              <a:t>притулку</a:t>
            </a:r>
            <a:r>
              <a:rPr lang="ru-RU" dirty="0"/>
              <a:t> для жертв </a:t>
            </a:r>
            <a:r>
              <a:rPr lang="ru-RU" dirty="0" err="1"/>
              <a:t>насильства</a:t>
            </a:r>
            <a:r>
              <a:rPr lang="ru-RU" dirty="0"/>
              <a:t>;</a:t>
            </a:r>
          </a:p>
          <a:p>
            <a:pPr lvl="0" algn="just"/>
            <a:r>
              <a:rPr lang="ru-RU" dirty="0"/>
              <a:t>Особливо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подбати</a:t>
            </a:r>
            <a:r>
              <a:rPr lang="ru-RU" dirty="0"/>
              <a:t> про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вони стали жертвами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свідками</a:t>
            </a:r>
            <a:r>
              <a:rPr lang="ru-RU" dirty="0"/>
              <a:t> </a:t>
            </a:r>
            <a:r>
              <a:rPr lang="ru-RU" dirty="0" err="1"/>
              <a:t>домашнього</a:t>
            </a:r>
            <a:r>
              <a:rPr lang="ru-RU" dirty="0"/>
              <a:t> </a:t>
            </a:r>
            <a:r>
              <a:rPr lang="ru-RU" dirty="0" err="1"/>
              <a:t>насильства</a:t>
            </a:r>
            <a:r>
              <a:rPr lang="ru-RU" dirty="0"/>
              <a:t>. Страх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переживає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відгукнутися</a:t>
            </a:r>
            <a:r>
              <a:rPr lang="ru-RU" dirty="0"/>
              <a:t> </a:t>
            </a:r>
            <a:r>
              <a:rPr lang="ru-RU" dirty="0" err="1"/>
              <a:t>серйозними</a:t>
            </a:r>
            <a:r>
              <a:rPr lang="ru-RU" dirty="0"/>
              <a:t> проблемами з </a:t>
            </a:r>
            <a:r>
              <a:rPr lang="ru-RU" dirty="0" err="1"/>
              <a:t>психікою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соціальними</a:t>
            </a:r>
            <a:r>
              <a:rPr lang="ru-RU" dirty="0"/>
              <a:t> </a:t>
            </a:r>
            <a:r>
              <a:rPr lang="ru-RU" dirty="0" err="1"/>
              <a:t>навичками</a:t>
            </a:r>
            <a:r>
              <a:rPr lang="ru-RU" dirty="0"/>
              <a:t> та негативно </a:t>
            </a:r>
            <a:r>
              <a:rPr lang="ru-RU" dirty="0" err="1"/>
              <a:t>вплинути</a:t>
            </a:r>
            <a:r>
              <a:rPr lang="ru-RU" dirty="0"/>
              <a:t> на </a:t>
            </a:r>
            <a:r>
              <a:rPr lang="ru-RU" dirty="0" err="1"/>
              <a:t>стосунки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людьми в </a:t>
            </a:r>
            <a:r>
              <a:rPr lang="ru-RU" dirty="0" err="1"/>
              <a:t>майбутньому</a:t>
            </a:r>
            <a:r>
              <a:rPr lang="ru-RU" dirty="0"/>
              <a:t>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дитиною</a:t>
            </a:r>
            <a:r>
              <a:rPr lang="ru-RU" dirty="0"/>
              <a:t>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попрацювати</a:t>
            </a:r>
            <a:r>
              <a:rPr lang="ru-RU" dirty="0"/>
              <a:t> психолог, </a:t>
            </a:r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пережити</a:t>
            </a:r>
            <a:r>
              <a:rPr lang="ru-RU" dirty="0"/>
              <a:t> та </a:t>
            </a:r>
            <a:r>
              <a:rPr lang="ru-RU" dirty="0" err="1"/>
              <a:t>переосмислити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травматичний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https://cdn.abo.media/img/hand/fing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029" y="5805264"/>
            <a:ext cx="809625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61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Зробимо наше місто територією без насильства</a:t>
            </a:r>
            <a:endParaRPr lang="ru-RU" b="1" dirty="0"/>
          </a:p>
        </p:txBody>
      </p:sp>
      <p:pic>
        <p:nvPicPr>
          <p:cNvPr id="10242" name="Picture 2" descr="D:\Фото\Акція проти насильства 2019\P1010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653" y="1628800"/>
            <a:ext cx="6552165" cy="491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3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Приєднуйся до нас!</a:t>
            </a:r>
            <a:endParaRPr lang="ru-RU" b="1" dirty="0"/>
          </a:p>
        </p:txBody>
      </p:sp>
      <p:pic>
        <p:nvPicPr>
          <p:cNvPr id="12290" name="Picture 2" descr="C:\Users\Zateynik\Desktop\unnamed (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4" t="14383" r="24381" b="23987"/>
          <a:stretch/>
        </p:blipFill>
        <p:spPr bwMode="auto">
          <a:xfrm>
            <a:off x="3995936" y="2132856"/>
            <a:ext cx="4987290" cy="37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Zateynik\Desktop\d3b8fc83d69745ac928a3e85df7de0045a4c4d459d3a4e456e_pimgpsh_fullsize_distr_650x4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0259">
            <a:off x="506940" y="2351874"/>
            <a:ext cx="3327339" cy="228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 smtClean="0"/>
              <a:t>Міжнародний день боротьби </a:t>
            </a:r>
            <a:br>
              <a:rPr lang="uk-UA" sz="2800" b="1" dirty="0" smtClean="0"/>
            </a:br>
            <a:r>
              <a:rPr lang="uk-UA" sz="2800" b="1" dirty="0" smtClean="0"/>
              <a:t>за ліквідацію насильства щодо жінок</a:t>
            </a:r>
            <a:endParaRPr lang="uk-UA" sz="28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568952" cy="391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Міська акція </a:t>
            </a:r>
            <a:br>
              <a:rPr lang="uk-UA" b="1" dirty="0" smtClean="0"/>
            </a:br>
            <a:r>
              <a:rPr lang="uk-UA" b="1" dirty="0" smtClean="0"/>
              <a:t>«Молодь проти насильства»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 algn="just">
              <a:buNone/>
            </a:pPr>
            <a:r>
              <a:rPr lang="uk-UA" dirty="0" smtClean="0"/>
              <a:t>	У листопаді 2019 року учні 10-го класу «Ватутінського  ліцею №6» спільно з міським відділом освіти та сектором у справах сім</a:t>
            </a:r>
            <a:r>
              <a:rPr lang="en-US" dirty="0" smtClean="0"/>
              <a:t>’</a:t>
            </a:r>
            <a:r>
              <a:rPr lang="uk-UA" dirty="0" smtClean="0"/>
              <a:t>ї, дітей, молоді та спорту </a:t>
            </a:r>
            <a:r>
              <a:rPr lang="uk-UA" dirty="0" err="1" smtClean="0"/>
              <a:t>Ватутінської</a:t>
            </a:r>
            <a:r>
              <a:rPr lang="uk-UA" dirty="0" smtClean="0"/>
              <a:t> міської ради Черкаської області взяли участь в акції «Молодь проти насильства», присвяченій Міжнародному дню боротьби за ліквідацію насильства проти жінок та </a:t>
            </a:r>
            <a:r>
              <a:rPr lang="ru-RU" dirty="0" err="1" smtClean="0"/>
              <a:t>Всесвітньому</a:t>
            </a:r>
            <a:r>
              <a:rPr lang="ru-RU" dirty="0" smtClean="0"/>
              <a:t> дню </a:t>
            </a:r>
            <a:r>
              <a:rPr lang="ru-RU" dirty="0" err="1"/>
              <a:t>попередження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насильства</a:t>
            </a:r>
            <a:r>
              <a:rPr lang="ru-RU" dirty="0" smtClean="0"/>
              <a:t> </a:t>
            </a:r>
            <a:r>
              <a:rPr lang="ru-RU" dirty="0"/>
              <a:t>над </a:t>
            </a:r>
            <a:r>
              <a:rPr lang="ru-RU" dirty="0" err="1" smtClean="0"/>
              <a:t>дітьми</a:t>
            </a:r>
            <a:r>
              <a:rPr lang="ru-RU" dirty="0" smtClean="0"/>
              <a:t>.</a:t>
            </a:r>
            <a:endParaRPr lang="uk-UA" dirty="0" smtClean="0"/>
          </a:p>
          <a:p>
            <a:pPr marL="114300" indent="0" algn="just">
              <a:buNone/>
            </a:pPr>
            <a:r>
              <a:rPr lang="uk-UA" dirty="0" smtClean="0"/>
              <a:t>	Метою акції було поширення серед мешканців міста інформації про те, як протидіяти насильству та куди звертатися за допомогою у разі його вчинення. </a:t>
            </a:r>
          </a:p>
        </p:txBody>
      </p:sp>
      <p:pic>
        <p:nvPicPr>
          <p:cNvPr id="1027" name="Picture 3" descr="C:\Users\Zateynik\Desktop\223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9" t="19498" b="14449"/>
          <a:stretch/>
        </p:blipFill>
        <p:spPr bwMode="auto">
          <a:xfrm>
            <a:off x="6495287" y="5517232"/>
            <a:ext cx="2135709" cy="113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43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Факти, що приголомшують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73563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третя</a:t>
            </a:r>
            <a:r>
              <a:rPr lang="ru-RU" dirty="0"/>
              <a:t> </a:t>
            </a:r>
            <a:r>
              <a:rPr lang="ru-RU" dirty="0" err="1"/>
              <a:t>жінка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дівчинка</a:t>
            </a:r>
            <a:r>
              <a:rPr lang="ru-RU" dirty="0"/>
              <a:t> бодай раз у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жертвою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сексуального </a:t>
            </a:r>
            <a:r>
              <a:rPr lang="ru-RU" dirty="0" err="1"/>
              <a:t>насильства</a:t>
            </a:r>
            <a:r>
              <a:rPr lang="ru-RU" dirty="0"/>
              <a:t>. І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насильство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партнер;</a:t>
            </a:r>
          </a:p>
          <a:p>
            <a:pPr lvl="0" algn="just"/>
            <a:r>
              <a:rPr lang="ru-RU" dirty="0"/>
              <a:t>Одна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загиблих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дівчат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вбита партнером </a:t>
            </a:r>
            <a:r>
              <a:rPr lang="ru-RU" dirty="0" err="1"/>
              <a:t>або</a:t>
            </a:r>
            <a:r>
              <a:rPr lang="ru-RU" dirty="0"/>
              <a:t> родичем. </a:t>
            </a:r>
            <a:r>
              <a:rPr lang="ru-RU" dirty="0" err="1"/>
              <a:t>Водночас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чоловіків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1 до 20. </a:t>
            </a:r>
            <a:r>
              <a:rPr lang="ru-RU" dirty="0" smtClean="0"/>
              <a:t> </a:t>
            </a:r>
            <a:r>
              <a:rPr lang="ru-RU" dirty="0" err="1" smtClean="0"/>
              <a:t>Загалом</a:t>
            </a:r>
            <a:r>
              <a:rPr lang="ru-RU" dirty="0" smtClean="0"/>
              <a:t>, </a:t>
            </a:r>
            <a:r>
              <a:rPr lang="ru-RU" dirty="0" err="1"/>
              <a:t>щороку</a:t>
            </a:r>
            <a:r>
              <a:rPr lang="ru-RU" dirty="0"/>
              <a:t> через </a:t>
            </a:r>
            <a:r>
              <a:rPr lang="ru-RU" dirty="0" err="1"/>
              <a:t>насильство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помирають</a:t>
            </a:r>
            <a:r>
              <a:rPr lang="ru-RU" dirty="0"/>
              <a:t> 1,4 </a:t>
            </a:r>
            <a:r>
              <a:rPr lang="ru-RU" dirty="0" err="1"/>
              <a:t>мільйона</a:t>
            </a:r>
            <a:r>
              <a:rPr lang="ru-RU" dirty="0"/>
              <a:t> людей;</a:t>
            </a:r>
          </a:p>
          <a:p>
            <a:pPr lvl="0" algn="just"/>
            <a:r>
              <a:rPr lang="ru-RU" dirty="0"/>
              <a:t>Лише 52% </a:t>
            </a:r>
            <a:r>
              <a:rPr lang="ru-RU" dirty="0" err="1"/>
              <a:t>жінок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у </a:t>
            </a:r>
            <a:r>
              <a:rPr lang="ru-RU" dirty="0" err="1"/>
              <a:t>шлюбі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стосунках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вирішувати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матимуть</a:t>
            </a:r>
            <a:r>
              <a:rPr lang="ru-RU" dirty="0"/>
              <a:t> </a:t>
            </a:r>
            <a:r>
              <a:rPr lang="ru-RU" dirty="0" err="1"/>
              <a:t>сексуальний</a:t>
            </a:r>
            <a:r>
              <a:rPr lang="ru-RU" dirty="0"/>
              <a:t> контакт та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користуватимуться</a:t>
            </a:r>
            <a:r>
              <a:rPr lang="ru-RU" dirty="0"/>
              <a:t> контрацептивами;</a:t>
            </a:r>
          </a:p>
          <a:p>
            <a:pPr lvl="0" algn="just"/>
            <a:r>
              <a:rPr lang="ru-RU" dirty="0" err="1"/>
              <a:t>Близько</a:t>
            </a:r>
            <a:r>
              <a:rPr lang="ru-RU" dirty="0"/>
              <a:t> 750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і </a:t>
            </a:r>
            <a:r>
              <a:rPr lang="ru-RU" dirty="0" err="1"/>
              <a:t>дівчат</a:t>
            </a:r>
            <a:r>
              <a:rPr lang="ru-RU" dirty="0"/>
              <a:t> </a:t>
            </a:r>
            <a:r>
              <a:rPr lang="ru-RU" dirty="0" err="1"/>
              <a:t>вийшли</a:t>
            </a:r>
            <a:r>
              <a:rPr lang="ru-RU" dirty="0"/>
              <a:t> </a:t>
            </a:r>
            <a:r>
              <a:rPr lang="ru-RU" dirty="0" err="1"/>
              <a:t>заміж</a:t>
            </a:r>
            <a:r>
              <a:rPr lang="ru-RU" dirty="0"/>
              <a:t> до 18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Близько</a:t>
            </a:r>
            <a:r>
              <a:rPr lang="ru-RU" dirty="0"/>
              <a:t> 200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пройшли</a:t>
            </a:r>
            <a:r>
              <a:rPr lang="ru-RU" dirty="0"/>
              <a:t> </a:t>
            </a:r>
            <a:r>
              <a:rPr lang="ru-RU" dirty="0" err="1"/>
              <a:t>жахливі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на </a:t>
            </a:r>
            <a:r>
              <a:rPr lang="ru-RU" dirty="0" err="1"/>
              <a:t>жіночих</a:t>
            </a:r>
            <a:r>
              <a:rPr lang="ru-RU" dirty="0"/>
              <a:t> </a:t>
            </a:r>
            <a:r>
              <a:rPr lang="ru-RU" dirty="0" err="1"/>
              <a:t>статевих</a:t>
            </a:r>
            <a:r>
              <a:rPr lang="ru-RU" dirty="0"/>
              <a:t> органах;</a:t>
            </a:r>
          </a:p>
          <a:p>
            <a:pPr lvl="0" algn="just"/>
            <a:r>
              <a:rPr lang="ru-RU" dirty="0" err="1"/>
              <a:t>Щороку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домашнього</a:t>
            </a:r>
            <a:r>
              <a:rPr lang="ru-RU" dirty="0"/>
              <a:t> </a:t>
            </a:r>
            <a:r>
              <a:rPr lang="ru-RU" dirty="0" err="1"/>
              <a:t>насильства</a:t>
            </a:r>
            <a:r>
              <a:rPr lang="ru-RU" dirty="0"/>
              <a:t> гинуть 600 </a:t>
            </a:r>
            <a:r>
              <a:rPr lang="ru-RU" dirty="0" err="1"/>
              <a:t>жінок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https://cdn.abo.media/img/hand/fing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733256"/>
            <a:ext cx="908870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9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\Акція проти насильства 2019\P101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Фото\Акція проти насильства 2019\P101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24604"/>
            <a:ext cx="4464522" cy="334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Zateynik\Desktop\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41168"/>
            <a:ext cx="2477612" cy="15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07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Насильство може мати </a:t>
            </a:r>
            <a:br>
              <a:rPr lang="uk-UA" b="1" dirty="0" smtClean="0"/>
            </a:br>
            <a:r>
              <a:rPr lang="uk-UA" b="1" dirty="0" smtClean="0"/>
              <a:t>різні прояви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 err="1"/>
              <a:t>Побиття</a:t>
            </a:r>
            <a:r>
              <a:rPr lang="ru-RU" sz="2800" dirty="0"/>
              <a:t>, примус до сексу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зґвалтування</a:t>
            </a:r>
            <a:r>
              <a:rPr lang="ru-RU" sz="2800" dirty="0"/>
              <a:t>;</a:t>
            </a:r>
          </a:p>
          <a:p>
            <a:pPr lvl="0"/>
            <a:r>
              <a:rPr lang="ru-RU" sz="2800" dirty="0" err="1"/>
              <a:t>Психологічний</a:t>
            </a:r>
            <a:r>
              <a:rPr lang="ru-RU" sz="2800" dirty="0"/>
              <a:t> </a:t>
            </a:r>
            <a:r>
              <a:rPr lang="ru-RU" sz="2800" dirty="0" err="1"/>
              <a:t>тиск</a:t>
            </a:r>
            <a:r>
              <a:rPr lang="ru-RU" sz="2800" dirty="0"/>
              <a:t>. Заборона </a:t>
            </a:r>
            <a:r>
              <a:rPr lang="ru-RU" sz="2800" dirty="0" err="1"/>
              <a:t>працювати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мати</a:t>
            </a:r>
            <a:r>
              <a:rPr lang="ru-RU" sz="2800" dirty="0"/>
              <a:t> </a:t>
            </a:r>
            <a:r>
              <a:rPr lang="ru-RU" sz="2800" dirty="0" err="1"/>
              <a:t>власне</a:t>
            </a:r>
            <a:r>
              <a:rPr lang="ru-RU" sz="2800" dirty="0"/>
              <a:t> </a:t>
            </a:r>
            <a:r>
              <a:rPr lang="ru-RU" sz="2800" dirty="0" err="1"/>
              <a:t>життя</a:t>
            </a:r>
            <a:r>
              <a:rPr lang="ru-RU" sz="2800" dirty="0"/>
              <a:t> поза родиною;</a:t>
            </a:r>
          </a:p>
          <a:p>
            <a:pPr lvl="0"/>
            <a:r>
              <a:rPr lang="ru-RU" sz="2800" dirty="0" err="1"/>
              <a:t>Переслідування</a:t>
            </a:r>
            <a:r>
              <a:rPr lang="ru-RU" sz="2800" dirty="0"/>
              <a:t> та </a:t>
            </a:r>
            <a:r>
              <a:rPr lang="ru-RU" sz="2800" dirty="0" err="1"/>
              <a:t>домагання</a:t>
            </a:r>
            <a:r>
              <a:rPr lang="ru-RU" sz="2800" dirty="0"/>
              <a:t>;</a:t>
            </a:r>
          </a:p>
          <a:p>
            <a:pPr lvl="0"/>
            <a:r>
              <a:rPr lang="ru-RU" sz="2800" dirty="0"/>
              <a:t>Сексуальна </a:t>
            </a:r>
            <a:r>
              <a:rPr lang="ru-RU" sz="2800" dirty="0" err="1"/>
              <a:t>експлуатація</a:t>
            </a:r>
            <a:r>
              <a:rPr lang="ru-RU" sz="2800" dirty="0"/>
              <a:t>;</a:t>
            </a:r>
          </a:p>
          <a:p>
            <a:pPr lvl="0"/>
            <a:r>
              <a:rPr lang="ru-RU" sz="2800" dirty="0" err="1"/>
              <a:t>Примусові</a:t>
            </a:r>
            <a:r>
              <a:rPr lang="ru-RU" sz="2800" dirty="0"/>
              <a:t> </a:t>
            </a:r>
            <a:r>
              <a:rPr lang="ru-RU" sz="2800" dirty="0" err="1"/>
              <a:t>операції</a:t>
            </a:r>
            <a:r>
              <a:rPr lang="ru-RU" sz="2800" dirty="0"/>
              <a:t> на </a:t>
            </a:r>
            <a:r>
              <a:rPr lang="ru-RU" sz="2800" dirty="0" err="1"/>
              <a:t>статевих</a:t>
            </a:r>
            <a:r>
              <a:rPr lang="ru-RU" sz="2800" dirty="0"/>
              <a:t> органах;</a:t>
            </a:r>
          </a:p>
          <a:p>
            <a:pPr lvl="0"/>
            <a:r>
              <a:rPr lang="ru-RU" sz="2800" dirty="0" err="1"/>
              <a:t>Примусові</a:t>
            </a:r>
            <a:r>
              <a:rPr lang="ru-RU" sz="2800" dirty="0"/>
              <a:t> </a:t>
            </a:r>
            <a:r>
              <a:rPr lang="ru-RU" sz="2800" dirty="0" err="1"/>
              <a:t>шлюби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https://cdn.abo.media/img/hand/fing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42981"/>
            <a:ext cx="1241674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0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\Акція проти насильства 2019\P101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293" y="332656"/>
            <a:ext cx="4248472" cy="318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Фото\Акція проти насильства 2019\P101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4133453" cy="310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Zateynik\Desktop\unname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77273"/>
            <a:ext cx="2726432" cy="170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84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Що вже зроблено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ru-RU" dirty="0" err="1"/>
              <a:t>Цього</a:t>
            </a:r>
            <a:r>
              <a:rPr lang="ru-RU" dirty="0"/>
              <a:t> року </a:t>
            </a:r>
            <a:r>
              <a:rPr lang="ru-RU" dirty="0" err="1"/>
              <a:t>нарешті</a:t>
            </a:r>
            <a:r>
              <a:rPr lang="ru-RU" dirty="0"/>
              <a:t> почав </a:t>
            </a:r>
            <a:r>
              <a:rPr lang="ru-RU" dirty="0" err="1"/>
              <a:t>діяти</a:t>
            </a:r>
            <a:r>
              <a:rPr lang="ru-RU" dirty="0"/>
              <a:t> закон,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криміналізує</a:t>
            </a:r>
            <a:r>
              <a:rPr lang="ru-RU" dirty="0"/>
              <a:t> </a:t>
            </a:r>
            <a:r>
              <a:rPr lang="ru-RU" dirty="0" err="1"/>
              <a:t>домашнє</a:t>
            </a:r>
            <a:r>
              <a:rPr lang="ru-RU" dirty="0"/>
              <a:t> </a:t>
            </a:r>
            <a:r>
              <a:rPr lang="ru-RU" dirty="0" err="1"/>
              <a:t>насильство</a:t>
            </a:r>
            <a:r>
              <a:rPr lang="ru-RU" dirty="0"/>
              <a:t>.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кривдник</a:t>
            </a:r>
            <a:r>
              <a:rPr lang="ru-RU" dirty="0"/>
              <a:t> </a:t>
            </a:r>
            <a:r>
              <a:rPr lang="ru-RU" dirty="0" err="1"/>
              <a:t>міг</a:t>
            </a:r>
            <a:r>
              <a:rPr lang="ru-RU" dirty="0"/>
              <a:t> «</a:t>
            </a:r>
            <a:r>
              <a:rPr lang="ru-RU" dirty="0" err="1"/>
              <a:t>вирішити</a:t>
            </a:r>
            <a:r>
              <a:rPr lang="ru-RU" dirty="0"/>
              <a:t> проблему» </a:t>
            </a:r>
            <a:r>
              <a:rPr lang="ru-RU" dirty="0" err="1"/>
              <a:t>доволі</a:t>
            </a:r>
            <a:r>
              <a:rPr lang="ru-RU" dirty="0"/>
              <a:t> </a:t>
            </a:r>
            <a:r>
              <a:rPr lang="ru-RU" dirty="0" err="1"/>
              <a:t>малим</a:t>
            </a:r>
            <a:r>
              <a:rPr lang="ru-RU" dirty="0"/>
              <a:t> штрафом. </a:t>
            </a:r>
            <a:r>
              <a:rPr lang="ru-RU" dirty="0" err="1"/>
              <a:t>Цей</a:t>
            </a:r>
            <a:r>
              <a:rPr lang="ru-RU" dirty="0"/>
              <a:t> закон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чіткі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притягнути</a:t>
            </a:r>
            <a:r>
              <a:rPr lang="ru-RU" dirty="0"/>
              <a:t> до </a:t>
            </a:r>
            <a:r>
              <a:rPr lang="ru-RU" dirty="0" err="1"/>
              <a:t>відповідальності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вчиняє</a:t>
            </a:r>
            <a:r>
              <a:rPr lang="ru-RU" dirty="0"/>
              <a:t> </a:t>
            </a:r>
            <a:r>
              <a:rPr lang="ru-RU" dirty="0" err="1"/>
              <a:t>домашнє</a:t>
            </a:r>
            <a:r>
              <a:rPr lang="ru-RU" dirty="0"/>
              <a:t> </a:t>
            </a:r>
            <a:r>
              <a:rPr lang="ru-RU" dirty="0" err="1"/>
              <a:t>насильство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тепер</a:t>
            </a:r>
            <a:r>
              <a:rPr lang="ru-RU" dirty="0"/>
              <a:t> держава </a:t>
            </a:r>
            <a:r>
              <a:rPr lang="ru-RU" dirty="0" err="1"/>
              <a:t>зобов’язана</a:t>
            </a:r>
            <a:r>
              <a:rPr lang="ru-RU" dirty="0"/>
              <a:t> </a:t>
            </a:r>
            <a:r>
              <a:rPr lang="ru-RU" dirty="0" err="1"/>
              <a:t>захищати</a:t>
            </a:r>
            <a:r>
              <a:rPr lang="ru-RU" dirty="0"/>
              <a:t> жертв </a:t>
            </a:r>
            <a:r>
              <a:rPr lang="ru-RU" dirty="0" err="1"/>
              <a:t>насильства</a:t>
            </a:r>
            <a:r>
              <a:rPr lang="ru-RU" dirty="0"/>
              <a:t>, особливо — </a:t>
            </a:r>
            <a:r>
              <a:rPr lang="ru-RU" dirty="0" err="1"/>
              <a:t>дітей</a:t>
            </a:r>
            <a:r>
              <a:rPr lang="ru-RU" dirty="0"/>
              <a:t>. До слова, </a:t>
            </a:r>
            <a:r>
              <a:rPr lang="ru-RU" dirty="0" err="1"/>
              <a:t>нещодавно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винесено</a:t>
            </a:r>
            <a:r>
              <a:rPr lang="ru-RU" dirty="0"/>
              <a:t> перший </a:t>
            </a:r>
            <a:r>
              <a:rPr lang="ru-RU" dirty="0" err="1"/>
              <a:t>вирок</a:t>
            </a:r>
            <a:r>
              <a:rPr lang="ru-RU" dirty="0"/>
              <a:t> за </a:t>
            </a:r>
            <a:r>
              <a:rPr lang="ru-RU" dirty="0" err="1"/>
              <a:t>домашнє</a:t>
            </a:r>
            <a:r>
              <a:rPr lang="ru-RU" dirty="0"/>
              <a:t> </a:t>
            </a:r>
            <a:r>
              <a:rPr lang="ru-RU" dirty="0" err="1"/>
              <a:t>насильство</a:t>
            </a:r>
            <a:r>
              <a:rPr lang="ru-RU" dirty="0"/>
              <a:t>;</a:t>
            </a:r>
          </a:p>
          <a:p>
            <a:pPr lvl="0" algn="just"/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літа</a:t>
            </a:r>
            <a:r>
              <a:rPr lang="ru-RU" dirty="0"/>
              <a:t> в МОЗ </a:t>
            </a:r>
            <a:r>
              <a:rPr lang="ru-RU" dirty="0" err="1"/>
              <a:t>України</a:t>
            </a:r>
            <a:r>
              <a:rPr lang="ru-RU" dirty="0"/>
              <a:t> затвердили наказ,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запровадили</a:t>
            </a:r>
            <a:r>
              <a:rPr lang="ru-RU" dirty="0"/>
              <a:t> </a:t>
            </a:r>
            <a:r>
              <a:rPr lang="ru-RU" dirty="0" err="1"/>
              <a:t>системний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до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домашнього</a:t>
            </a:r>
            <a:r>
              <a:rPr lang="ru-RU" dirty="0"/>
              <a:t> </a:t>
            </a:r>
            <a:r>
              <a:rPr lang="ru-RU" dirty="0" err="1"/>
              <a:t>насильства</a:t>
            </a:r>
            <a:r>
              <a:rPr lang="ru-RU" dirty="0"/>
              <a:t> та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медичної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постраждалим</a:t>
            </a:r>
            <a:r>
              <a:rPr lang="ru-RU" dirty="0"/>
              <a:t>;</a:t>
            </a:r>
          </a:p>
          <a:p>
            <a:pPr lvl="0" algn="just"/>
            <a:r>
              <a:rPr lang="ru-RU" dirty="0"/>
              <a:t>У </a:t>
            </a:r>
            <a:r>
              <a:rPr lang="ru-RU" dirty="0" err="1"/>
              <a:t>наказі</a:t>
            </a:r>
            <a:r>
              <a:rPr lang="ru-RU" dirty="0"/>
              <a:t> детально прописано,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медики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домашнього</a:t>
            </a:r>
            <a:r>
              <a:rPr lang="ru-RU" dirty="0"/>
              <a:t> </a:t>
            </a:r>
            <a:r>
              <a:rPr lang="ru-RU" dirty="0" err="1"/>
              <a:t>насильства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студенти</a:t>
            </a:r>
            <a:r>
              <a:rPr lang="ru-RU" dirty="0"/>
              <a:t>-медики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вивчатимуть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запобігання</a:t>
            </a:r>
            <a:r>
              <a:rPr lang="ru-RU" dirty="0"/>
              <a:t> та </a:t>
            </a:r>
            <a:r>
              <a:rPr lang="ru-RU" dirty="0" err="1"/>
              <a:t>протидії</a:t>
            </a:r>
            <a:r>
              <a:rPr lang="ru-RU" dirty="0"/>
              <a:t> </a:t>
            </a:r>
            <a:r>
              <a:rPr lang="ru-RU" dirty="0" err="1"/>
              <a:t>домашньому</a:t>
            </a:r>
            <a:r>
              <a:rPr lang="ru-RU" dirty="0"/>
              <a:t> </a:t>
            </a:r>
            <a:r>
              <a:rPr lang="ru-RU" dirty="0" err="1"/>
              <a:t>насильству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теми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внесені</a:t>
            </a:r>
            <a:r>
              <a:rPr lang="ru-RU" dirty="0"/>
              <a:t> до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 і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;</a:t>
            </a:r>
          </a:p>
          <a:p>
            <a:endParaRPr lang="ru-RU" dirty="0"/>
          </a:p>
        </p:txBody>
      </p:sp>
      <p:pic>
        <p:nvPicPr>
          <p:cNvPr id="4" name="Рисунок 3" descr="https://cdn.abo.media/img/hand/fing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733256"/>
            <a:ext cx="1008112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1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Що вже зроблено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ru-RU" dirty="0"/>
              <a:t>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містах</a:t>
            </a:r>
            <a:r>
              <a:rPr lang="ru-RU" dirty="0"/>
              <a:t> створено </a:t>
            </a:r>
            <a:r>
              <a:rPr lang="ru-RU" dirty="0" err="1"/>
              <a:t>притулки</a:t>
            </a:r>
            <a:r>
              <a:rPr lang="ru-RU" dirty="0"/>
              <a:t> для </a:t>
            </a:r>
            <a:r>
              <a:rPr lang="ru-RU" dirty="0" err="1"/>
              <a:t>жінок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постраждали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насильства</a:t>
            </a:r>
            <a:r>
              <a:rPr lang="ru-RU" dirty="0"/>
              <a:t>. Тут </a:t>
            </a:r>
            <a:r>
              <a:rPr lang="ru-RU" dirty="0" err="1"/>
              <a:t>жінки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дітьми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безкоштовно</a:t>
            </a:r>
            <a:r>
              <a:rPr lang="ru-RU" dirty="0"/>
              <a:t> </a:t>
            </a:r>
            <a:r>
              <a:rPr lang="ru-RU" dirty="0" err="1"/>
              <a:t>мешкати</a:t>
            </a:r>
            <a:r>
              <a:rPr lang="ru-RU" dirty="0"/>
              <a:t> три </a:t>
            </a:r>
            <a:r>
              <a:rPr lang="ru-RU" dirty="0" err="1"/>
              <a:t>місяці</a:t>
            </a:r>
            <a:r>
              <a:rPr lang="ru-RU" dirty="0"/>
              <a:t>,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психологічну</a:t>
            </a:r>
            <a:r>
              <a:rPr lang="ru-RU" dirty="0"/>
              <a:t> та </a:t>
            </a:r>
            <a:r>
              <a:rPr lang="ru-RU" dirty="0" err="1"/>
              <a:t>юридичну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. Але </a:t>
            </a:r>
            <a:r>
              <a:rPr lang="ru-RU" dirty="0" err="1"/>
              <a:t>безумовно</a:t>
            </a:r>
            <a:r>
              <a:rPr lang="ru-RU" dirty="0"/>
              <a:t>, </a:t>
            </a:r>
            <a:r>
              <a:rPr lang="ru-RU" dirty="0" err="1"/>
              <a:t>існує</a:t>
            </a:r>
            <a:r>
              <a:rPr lang="ru-RU" dirty="0"/>
              <a:t> потреба у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більшій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таких </a:t>
            </a:r>
            <a:r>
              <a:rPr lang="ru-RU" dirty="0" err="1"/>
              <a:t>закладів</a:t>
            </a:r>
            <a:r>
              <a:rPr lang="ru-RU" dirty="0"/>
              <a:t> по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Україні</a:t>
            </a:r>
            <a:r>
              <a:rPr lang="ru-RU" dirty="0"/>
              <a:t>;</a:t>
            </a:r>
          </a:p>
          <a:p>
            <a:pPr lvl="0" algn="just"/>
            <a:r>
              <a:rPr lang="ru-RU" dirty="0" err="1"/>
              <a:t>Проєкт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домашнього</a:t>
            </a:r>
            <a:r>
              <a:rPr lang="ru-RU" dirty="0"/>
              <a:t> </a:t>
            </a:r>
            <a:r>
              <a:rPr lang="ru-RU" dirty="0" err="1"/>
              <a:t>насильства</a:t>
            </a:r>
            <a:r>
              <a:rPr lang="ru-RU" dirty="0"/>
              <a:t> «</a:t>
            </a:r>
            <a:r>
              <a:rPr lang="ru-RU" dirty="0" err="1"/>
              <a:t>Поліна</a:t>
            </a:r>
            <a:r>
              <a:rPr lang="ru-RU" dirty="0"/>
              <a:t>» </a:t>
            </a:r>
            <a:r>
              <a:rPr lang="ru-RU" dirty="0" err="1"/>
              <a:t>діє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два роки в </a:t>
            </a:r>
            <a:r>
              <a:rPr lang="ru-RU" dirty="0" err="1"/>
              <a:t>Києві</a:t>
            </a:r>
            <a:r>
              <a:rPr lang="ru-RU" dirty="0"/>
              <a:t>, </a:t>
            </a:r>
            <a:r>
              <a:rPr lang="ru-RU" dirty="0" err="1"/>
              <a:t>Одесі</a:t>
            </a:r>
            <a:r>
              <a:rPr lang="ru-RU" dirty="0"/>
              <a:t> та </a:t>
            </a:r>
            <a:r>
              <a:rPr lang="ru-RU" dirty="0" err="1"/>
              <a:t>Сєвєродонецьку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мобільні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, до складу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ru-RU" dirty="0" err="1"/>
              <a:t>працівники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</a:t>
            </a:r>
            <a:r>
              <a:rPr lang="ru-RU" dirty="0" err="1"/>
              <a:t>поліції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і </a:t>
            </a:r>
            <a:r>
              <a:rPr lang="ru-RU" dirty="0" err="1"/>
              <a:t>поліції</a:t>
            </a:r>
            <a:r>
              <a:rPr lang="ru-RU" dirty="0"/>
              <a:t> у справах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прибувають</a:t>
            </a:r>
            <a:r>
              <a:rPr lang="ru-RU" dirty="0"/>
              <a:t> на </a:t>
            </a:r>
            <a:r>
              <a:rPr lang="ru-RU" dirty="0" err="1"/>
              <a:t>звернення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домашнього</a:t>
            </a:r>
            <a:r>
              <a:rPr lang="ru-RU" dirty="0"/>
              <a:t> </a:t>
            </a:r>
            <a:r>
              <a:rPr lang="ru-RU" dirty="0" err="1"/>
              <a:t>насильства</a:t>
            </a:r>
            <a:r>
              <a:rPr lang="ru-RU" dirty="0"/>
              <a:t>. У </a:t>
            </a:r>
            <a:r>
              <a:rPr lang="ru-RU" dirty="0" err="1"/>
              <a:t>Національній</a:t>
            </a:r>
            <a:r>
              <a:rPr lang="ru-RU" dirty="0"/>
              <a:t> </a:t>
            </a:r>
            <a:r>
              <a:rPr lang="ru-RU" dirty="0" err="1"/>
              <a:t>поліції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неодноразово</a:t>
            </a:r>
            <a:r>
              <a:rPr lang="ru-RU" dirty="0"/>
              <a:t> </a:t>
            </a:r>
            <a:r>
              <a:rPr lang="ru-RU" dirty="0" err="1"/>
              <a:t>декларували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 </a:t>
            </a:r>
            <a:r>
              <a:rPr lang="ru-RU" dirty="0" err="1"/>
              <a:t>розширити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проєкту</a:t>
            </a:r>
            <a:r>
              <a:rPr lang="ru-RU" dirty="0"/>
              <a:t> на всю </a:t>
            </a:r>
            <a:r>
              <a:rPr lang="ru-RU" dirty="0" err="1"/>
              <a:t>Україну</a:t>
            </a:r>
            <a:r>
              <a:rPr lang="ru-RU" dirty="0"/>
              <a:t>. </a:t>
            </a:r>
            <a:r>
              <a:rPr lang="ru-RU" dirty="0" err="1"/>
              <a:t>Динаміка</a:t>
            </a:r>
            <a:r>
              <a:rPr lang="ru-RU" dirty="0"/>
              <a:t> </a:t>
            </a:r>
            <a:r>
              <a:rPr lang="ru-RU" dirty="0" err="1"/>
              <a:t>звернень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є велика потреба.</a:t>
            </a:r>
          </a:p>
          <a:p>
            <a:endParaRPr lang="ru-RU" dirty="0"/>
          </a:p>
        </p:txBody>
      </p:sp>
      <p:pic>
        <p:nvPicPr>
          <p:cNvPr id="4" name="Рисунок 3" descr="https://cdn.abo.media/img/hand/fing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6" y="5661248"/>
            <a:ext cx="980877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15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386</TotalTime>
  <Words>1104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Аптека</vt:lpstr>
      <vt:lpstr>НАСИЛЬСТВУ   НЕМАЄ ВИПРАВДАННЯ</vt:lpstr>
      <vt:lpstr>Міжнародний день боротьби  за ліквідацію насильства щодо жінок</vt:lpstr>
      <vt:lpstr>Міська акція  «Молодь проти насильства»</vt:lpstr>
      <vt:lpstr>Факти, що приголомшують</vt:lpstr>
      <vt:lpstr>Презентация PowerPoint</vt:lpstr>
      <vt:lpstr>Насильство може мати  різні прояви</vt:lpstr>
      <vt:lpstr>Презентация PowerPoint</vt:lpstr>
      <vt:lpstr>Що вже зроблено</vt:lpstr>
      <vt:lpstr>Що вже зроблено</vt:lpstr>
      <vt:lpstr>Презентация PowerPoint</vt:lpstr>
      <vt:lpstr>Що ще потрібно зробити</vt:lpstr>
      <vt:lpstr>Що ще потрібно зробити</vt:lpstr>
      <vt:lpstr>Чому мовчать жінки…</vt:lpstr>
      <vt:lpstr>Що робити, якщо ви стали жертвою насильства</vt:lpstr>
      <vt:lpstr>Цитати відомих людей</vt:lpstr>
      <vt:lpstr>Що мають робити медики  у разі виявлення  ознак насильства</vt:lpstr>
      <vt:lpstr>Що може зробити кожен із нас</vt:lpstr>
      <vt:lpstr>Зробимо наше місто територією без насильства</vt:lpstr>
      <vt:lpstr>Приєднуйся до нас!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О, Спорт! Ти – мир!</dc:title>
  <dc:creator>Zateynik</dc:creator>
  <cp:lastModifiedBy>Андрей</cp:lastModifiedBy>
  <cp:revision>43</cp:revision>
  <dcterms:created xsi:type="dcterms:W3CDTF">2018-09-11T10:00:10Z</dcterms:created>
  <dcterms:modified xsi:type="dcterms:W3CDTF">2020-03-21T11:38:02Z</dcterms:modified>
</cp:coreProperties>
</file>